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41" r:id="rId1"/>
  </p:sldMasterIdLst>
  <p:notesMasterIdLst>
    <p:notesMasterId r:id="rId17"/>
  </p:notesMasterIdLst>
  <p:sldIdLst>
    <p:sldId id="474" r:id="rId2"/>
    <p:sldId id="618" r:id="rId3"/>
    <p:sldId id="516" r:id="rId4"/>
    <p:sldId id="523" r:id="rId5"/>
    <p:sldId id="524" r:id="rId6"/>
    <p:sldId id="525" r:id="rId7"/>
    <p:sldId id="526" r:id="rId8"/>
    <p:sldId id="529" r:id="rId9"/>
    <p:sldId id="532" r:id="rId10"/>
    <p:sldId id="540" r:id="rId11"/>
    <p:sldId id="620" r:id="rId12"/>
    <p:sldId id="534" r:id="rId13"/>
    <p:sldId id="542" r:id="rId14"/>
    <p:sldId id="554" r:id="rId15"/>
    <p:sldId id="306" r:id="rId1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81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3084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de-DE" altLang="pl-PL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54338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54338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2895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4538" cy="34115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11738" cy="4097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54338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54338" cy="439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ED19DDA-4749-4792-946D-6D59555F4C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2788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684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F76BD7-7C95-403C-9398-7099BFE04187}" type="slidenum">
              <a:rPr lang="pl-PL" altLang="pl-PL" smtClean="0"/>
              <a:pPr/>
              <a:t>15</a:t>
            </a:fld>
            <a:endParaRPr lang="pl-PL" altLang="pl-PL" smtClean="0"/>
          </a:p>
        </p:txBody>
      </p:sp>
      <p:sp>
        <p:nvSpPr>
          <p:cNvPr id="13414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pl-PL"/>
          </a:p>
        </p:txBody>
      </p:sp>
      <p:sp>
        <p:nvSpPr>
          <p:cNvPr id="13414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3325" cy="4192588"/>
          </a:xfrm>
          <a:noFill/>
          <a:ln/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7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2A76-92D1-4BF0-AA9F-D695FC21E53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E1516-CF66-4F8B-8B57-8CF16600497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4CEF-3144-4CF1-8147-3346CC0F68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DAE5-2077-40D4-ABF2-26A0FE209C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5F0C-9276-4C49-9F76-120433C281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F58D-FA98-4BC1-8167-3DC8C7FC38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52833-9E3B-41DB-880E-C2955782C2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5FAF6-D230-4DB9-ABB9-7EFE8E7C810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33A3-E676-4465-8EFB-7F4BACF81F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de-DE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FE1A1-838D-454D-A0DF-54AD28DCB7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de-DE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11E9-DD16-4374-BB90-B7DDCAC1D8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de-DE" altLang="pl-PL" smtClean="0"/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de-DE" altLang="pl-PL" smtClean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BBB98F1-7327-46BC-ABD0-D4712FB862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71500"/>
            <a:ext cx="8062913" cy="4643438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sz="6600" b="1" dirty="0" smtClean="0">
                <a:solidFill>
                  <a:srgbClr val="FF0000"/>
                </a:solidFill>
              </a:rPr>
              <a:t/>
            </a:r>
            <a:br>
              <a:rPr lang="pl-PL" sz="6600" b="1" dirty="0" smtClean="0">
                <a:solidFill>
                  <a:srgbClr val="FF0000"/>
                </a:solidFill>
              </a:rPr>
            </a:br>
            <a:r>
              <a:rPr lang="pl-PL" sz="6600" b="1" dirty="0" smtClean="0">
                <a:solidFill>
                  <a:srgbClr val="FF0000"/>
                </a:solidFill>
              </a:rPr>
              <a:t/>
            </a:r>
            <a:br>
              <a:rPr lang="pl-PL" sz="6600" b="1" dirty="0" smtClean="0">
                <a:solidFill>
                  <a:srgbClr val="FF0000"/>
                </a:solidFill>
              </a:rPr>
            </a:br>
            <a:r>
              <a:rPr lang="pl-PL" sz="6600" b="1" dirty="0" smtClean="0">
                <a:solidFill>
                  <a:srgbClr val="FF0000"/>
                </a:solidFill>
              </a:rPr>
              <a:t/>
            </a:r>
            <a:br>
              <a:rPr lang="pl-PL" sz="6600" b="1" dirty="0" smtClean="0">
                <a:solidFill>
                  <a:srgbClr val="FF0000"/>
                </a:solidFill>
              </a:rPr>
            </a:br>
            <a:r>
              <a:rPr lang="pl-PL" sz="6600" b="1" dirty="0" smtClean="0">
                <a:solidFill>
                  <a:srgbClr val="FF0000"/>
                </a:solidFill>
              </a:rPr>
              <a:t>UZALEŻNIENIA</a:t>
            </a:r>
            <a:r>
              <a:rPr lang="pl-PL" sz="6600" b="1" smtClean="0">
                <a:solidFill>
                  <a:srgbClr val="FF0000"/>
                </a:solidFill>
              </a:rPr>
              <a:t/>
            </a:r>
            <a:br>
              <a:rPr lang="pl-PL" sz="6600" b="1" smtClean="0">
                <a:solidFill>
                  <a:srgbClr val="FF0000"/>
                </a:solidFill>
              </a:rPr>
            </a:br>
            <a:r>
              <a:rPr lang="pl-PL" sz="6700" b="1" smtClean="0">
                <a:solidFill>
                  <a:srgbClr val="FF0000"/>
                </a:solidFill>
              </a:rPr>
              <a:t>ALKOHOL</a:t>
            </a:r>
            <a:r>
              <a:rPr lang="pl-PL" sz="6700" dirty="0" smtClean="0"/>
              <a:t/>
            </a:r>
            <a:br>
              <a:rPr lang="pl-PL" sz="6700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400" dirty="0" smtClean="0">
                <a:solidFill>
                  <a:schemeClr val="accent3"/>
                </a:solidFill>
              </a:rPr>
              <a:t/>
            </a:r>
            <a:br>
              <a:rPr lang="pl-PL" sz="2400" dirty="0" smtClean="0">
                <a:solidFill>
                  <a:schemeClr val="accent3"/>
                </a:solidFill>
              </a:rPr>
            </a:br>
            <a:r>
              <a:rPr lang="pl-PL" sz="2400" dirty="0" smtClean="0">
                <a:solidFill>
                  <a:schemeClr val="accent3"/>
                </a:solidFill>
              </a:rPr>
              <a:t>PSSE Staszów</a:t>
            </a:r>
            <a:r>
              <a:rPr lang="de-DE" sz="2400" dirty="0" smtClean="0">
                <a:solidFill>
                  <a:schemeClr val="accent3"/>
                </a:solidFill>
              </a:rPr>
              <a:t/>
            </a:r>
            <a:br>
              <a:rPr lang="de-DE" sz="2400" dirty="0" smtClean="0">
                <a:solidFill>
                  <a:schemeClr val="accent3"/>
                </a:solidFill>
              </a:rPr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/>
              <a:t/>
            </a:r>
            <a:br>
              <a:rPr lang="pl-PL" sz="2800" dirty="0"/>
            </a:br>
            <a:endParaRPr lang="pl-PL" sz="2800" dirty="0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12976"/>
            <a:ext cx="7270576" cy="29523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pl-PL" b="1" dirty="0" smtClean="0"/>
              <a:t>Choroba Alkoholowa</a:t>
            </a:r>
            <a:endParaRPr lang="de-DE" altLang="pl-PL" dirty="0" smtClean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5400600"/>
          </a:xfrm>
        </p:spPr>
      </p:pic>
    </p:spTree>
    <p:extLst>
      <p:ext uri="{BB962C8B-B14F-4D97-AF65-F5344CB8AC3E}">
        <p14:creationId xmlns:p14="http://schemas.microsoft.com/office/powerpoint/2010/main" val="1392252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pl-PL" altLang="pl-PL" b="1" smtClean="0"/>
              <a:t>Choroba Alkoholowa</a:t>
            </a:r>
            <a:endParaRPr lang="de-DE" altLang="pl-PL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72125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3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Schorzenia, jakie alkohol powoduje w organizmie człowieka: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•Układ pokarmowy – zapalenia przełyku, choroby wrzodowej żołądka i dwunastnicy, uszkodzenie trzustki i wątroby, otłuszczenie, zapalenie, zwłóknienie i marskość wątroby.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•Układ krwionośny – uszkodzenie mięśnia sercowego i zaburzenie jego pracy, rozwój nadciśnienia tętniczego, zmiany w naczyniach wieńcowych mogą łatwo doprowadzić do zawału serca</a:t>
            </a:r>
            <a:br>
              <a:rPr lang="pl-PL" sz="9600" dirty="0" smtClean="0">
                <a:latin typeface="Times New Roman" pitchFamily="18" charset="0"/>
                <a:cs typeface="Times New Roman" pitchFamily="18" charset="0"/>
              </a:rPr>
            </a:br>
            <a:endParaRPr lang="pl-PL" sz="9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•Układ odpornościowy – osłabienie odporności, większa podatność na choroby zakaźne, bakteryjne i wirusowe, np. gruźlicę, AIDS, różnego rodzaju infekcje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pl-PL" sz="6000" dirty="0" smtClean="0">
                <a:latin typeface="Times New Roman" pitchFamily="18" charset="0"/>
                <a:cs typeface="Times New Roman" pitchFamily="18" charset="0"/>
              </a:rPr>
            </a:br>
            <a:endParaRPr lang="pl-PL" sz="6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pl-PL" sz="9600" dirty="0" smtClean="0">
                <a:latin typeface="Times New Roman" pitchFamily="18" charset="0"/>
                <a:cs typeface="Times New Roman" pitchFamily="18" charset="0"/>
              </a:rPr>
              <a:t>Układ nerwowy - obumieranie komórek nerwowych i ubytki w korze mózgowej oraz uszkodzenia nerwów, często występują zatory i wylewy z naczyń krwionośnych w mózgu.</a:t>
            </a:r>
            <a:endParaRPr lang="de-DE" sz="9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989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  <a:defRPr/>
            </a:pP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</a:rPr>
              <a:t>Czy to możliwe, aby osoby w młodym wieku miały problemy alkoholowe?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712968" cy="4497239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pl-PL" dirty="0" smtClean="0">
                <a:latin typeface="Arial Narrow" pitchFamily="34" charset="0"/>
              </a:rPr>
              <a:t>Jeśli ktoś zaczyna systematycznie pić w wieku lat 15, to prawdopodobieństwo uzależnienia od alkoholu jest u niego wyższe aż </a:t>
            </a:r>
            <a:r>
              <a:rPr lang="pl-PL" b="1" dirty="0" smtClean="0">
                <a:latin typeface="Arial Narrow" pitchFamily="34" charset="0"/>
              </a:rPr>
              <a:t>240</a:t>
            </a:r>
            <a:r>
              <a:rPr lang="pl-PL" dirty="0" smtClean="0">
                <a:latin typeface="Arial Narrow" pitchFamily="34" charset="0"/>
              </a:rPr>
              <a:t> razy w stosunku do osoby, która zaczyna pić po 20. roku życia.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000"/>
              <a:buNone/>
            </a:pPr>
            <a:endParaRPr lang="pl-PL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SzPts val="3000"/>
              <a:buNone/>
            </a:pPr>
            <a:r>
              <a:rPr lang="pl-PL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W </a:t>
            </a:r>
            <a:r>
              <a:rPr lang="pl-PL" dirty="0">
                <a:solidFill>
                  <a:srgbClr val="000000"/>
                </a:solidFill>
                <a:latin typeface="Arial Narrow" panose="020B0606020202030204" pitchFamily="34" charset="0"/>
              </a:rPr>
              <a:t>cyklu życia właśnie młodość jest, niestety, tym okresem, w którym ludzie tracą miarę i piją więcej, niż powinni. Większość później „uspokaja się”, ale nie wszyscy… </a:t>
            </a:r>
            <a:endParaRPr lang="pl-PL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pl-PL" dirty="0" smtClean="0">
              <a:latin typeface="Arial Narrow" pitchFamily="34" charset="0"/>
            </a:endParaRPr>
          </a:p>
        </p:txBody>
      </p:sp>
      <p:pic>
        <p:nvPicPr>
          <p:cNvPr id="4" name="Picture 4" descr="C:\Users\aro\Pictures\imagesD12VU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46942"/>
            <a:ext cx="4032448" cy="104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64807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 Cond" pitchFamily="34" charset="0"/>
              </a:rPr>
              <a:t>Bardzo ważne !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lack Con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1" y="836712"/>
            <a:ext cx="8640960" cy="5904656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pl-PL" altLang="pl-PL" dirty="0" smtClean="0">
                <a:latin typeface="Arial Narrow" panose="020B0606020202030204" pitchFamily="34" charset="0"/>
              </a:rPr>
              <a:t>Osoby, w których rodzinie biologicznej ktoś</a:t>
            </a:r>
            <a:br>
              <a:rPr lang="pl-PL" altLang="pl-PL" dirty="0" smtClean="0">
                <a:latin typeface="Arial Narrow" panose="020B0606020202030204" pitchFamily="34" charset="0"/>
              </a:rPr>
            </a:br>
            <a:r>
              <a:rPr lang="pl-PL" altLang="pl-PL" dirty="0" smtClean="0">
                <a:latin typeface="Arial Narrow" panose="020B0606020202030204" pitchFamily="34" charset="0"/>
              </a:rPr>
              <a:t>z bezpośrednich przodków był lub jest uzależniony od substancji psychoaktywnych, powinny bardzo wzmóc czujność – prawdopodobieństwo uzależnienia u takich osób jest </a:t>
            </a:r>
            <a:r>
              <a:rPr lang="pl-PL" alt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4 x większe</a:t>
            </a:r>
            <a:r>
              <a:rPr lang="pl-PL" altLang="pl-PL" dirty="0" smtClean="0">
                <a:latin typeface="Arial Narrow" panose="020B0606020202030204" pitchFamily="34" charset="0"/>
              </a:rPr>
              <a:t>, niż u ich rówieśników bez ryzykownego tła rodzinnego! </a:t>
            </a:r>
            <a:endParaRPr lang="pl-PL" altLang="pl-PL" dirty="0">
              <a:latin typeface="Arial Narrow" panose="020B0606020202030204" pitchFamily="34" charset="0"/>
            </a:endParaRPr>
          </a:p>
          <a:p>
            <a:pPr marL="0" indent="0" algn="just" eaLnBrk="1" hangingPunct="1">
              <a:buNone/>
            </a:pPr>
            <a:r>
              <a:rPr lang="pl-PL" altLang="pl-PL" dirty="0" smtClean="0">
                <a:latin typeface="Arial Narrow" panose="020B0606020202030204" pitchFamily="34" charset="0"/>
              </a:rPr>
              <a:t>Specyficzna właściwość predyspozycja do uzależnienia. </a:t>
            </a:r>
          </a:p>
          <a:p>
            <a:pPr marL="0" indent="0" algn="just" eaLnBrk="1" hangingPunct="1">
              <a:buNone/>
            </a:pPr>
            <a:r>
              <a:rPr lang="pl-PL" altLang="pl-PL" dirty="0" smtClean="0">
                <a:latin typeface="Arial Narrow" panose="020B0606020202030204" pitchFamily="34" charset="0"/>
              </a:rPr>
              <a:t>Jest to sprawa genów, modelowania psychicznego, norm społecznych i innych mechanizmów.  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pl-PL" altLang="pl-PL" b="1" dirty="0" smtClean="0">
                <a:latin typeface="Arial Narrow" panose="020B0606020202030204" pitchFamily="34" charset="0"/>
              </a:rPr>
              <a:t>   Oczywiście nie ma takiego ryzyka, jeśli się po prostu nie pije, nie pali, nie używa narkotyków.</a:t>
            </a:r>
            <a:r>
              <a:rPr lang="pl-PL" altLang="pl-PL" dirty="0" smtClean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198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pl-PL" altLang="pl-PL" dirty="0" smtClean="0"/>
              <a:t>Pamiętaj</a:t>
            </a:r>
          </a:p>
        </p:txBody>
      </p:sp>
      <p:pic>
        <p:nvPicPr>
          <p:cNvPr id="77827" name="Symbol zastępczy zawartości 3" descr="http://www.fantastycznie.pl/upload/images/large/2015/03/alkohol_nie_rozwiazuje_problemow_2015-03-09_18-58-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08720"/>
            <a:ext cx="7992887" cy="6143625"/>
          </a:xfrm>
        </p:spPr>
      </p:pic>
    </p:spTree>
    <p:extLst>
      <p:ext uri="{BB962C8B-B14F-4D97-AF65-F5344CB8AC3E}">
        <p14:creationId xmlns:p14="http://schemas.microsoft.com/office/powerpoint/2010/main" val="30909273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"/>
          <p:cNvSpPr>
            <a:spLocks noChangeArrowheads="1"/>
          </p:cNvSpPr>
          <p:nvPr/>
        </p:nvSpPr>
        <p:spPr bwMode="auto">
          <a:xfrm>
            <a:off x="660098" y="474482"/>
            <a:ext cx="7620000" cy="2590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7575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7575"/>
            </a:extrusionClr>
          </a:sp3d>
        </p:spPr>
        <p:txBody>
          <a:bodyPr lIns="90000" tIns="46800" rIns="90000" bIns="46800" anchor="ctr">
            <a:flatTx/>
          </a:bodyPr>
          <a:lstStyle/>
          <a:p>
            <a:pPr algn="ctr" eaLnBrk="1" hangingPunct="1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l-PL" altLang="pl-PL" sz="4000" b="1" dirty="0">
              <a:solidFill>
                <a:srgbClr val="000000"/>
              </a:solidFill>
            </a:endParaRPr>
          </a:p>
        </p:txBody>
      </p:sp>
      <p:sp>
        <p:nvSpPr>
          <p:cNvPr id="121859" name="Rectangle 2"/>
          <p:cNvSpPr>
            <a:spLocks noChangeArrowheads="1"/>
          </p:cNvSpPr>
          <p:nvPr/>
        </p:nvSpPr>
        <p:spPr bwMode="auto">
          <a:xfrm>
            <a:off x="695325" y="3060700"/>
            <a:ext cx="7740650" cy="360045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100000">
                <a:srgbClr val="008C8C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8C8C"/>
            </a:extrusionClr>
          </a:sp3d>
        </p:spPr>
        <p:txBody>
          <a:bodyPr wrap="none" anchor="ctr">
            <a:flatTx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de-DE" altLang="pl-PL"/>
          </a:p>
        </p:txBody>
      </p:sp>
      <p:pic>
        <p:nvPicPr>
          <p:cNvPr id="4" name="Picture 4" descr="pobier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340768"/>
            <a:ext cx="63255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168493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l-PL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</a:rPr>
              <a:t>Alkohol, tytoń, narkotyki: </a:t>
            </a:r>
            <a:r>
              <a:rPr lang="pl-PL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</a:rPr>
              <a:t/>
            </a:r>
            <a:br>
              <a:rPr lang="pl-PL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</a:rPr>
            </a:br>
            <a:r>
              <a:rPr lang="pl-PL" sz="4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</a:rPr>
              <a:t>pomagają w życiu czy go niszczy?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893888" y="2565400"/>
            <a:ext cx="2965450" cy="533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5430838" y="2565400"/>
            <a:ext cx="3821112" cy="533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dirty="0" smtClean="0">
              <a:latin typeface="Arial Narrow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538" y="3217863"/>
            <a:ext cx="20081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Obraz 6" descr="stock-photo-12519341-the-laughing-enamour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089400"/>
            <a:ext cx="28082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714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967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Ankieta </a:t>
            </a:r>
            <a:b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Ludzie </a:t>
            </a:r>
            <a:r>
              <a:rPr lang="pl-PL" sz="3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cenią różne </a:t>
            </a:r>
            <a:r>
              <a:rPr lang="pl-PL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wartości i pragną osiągać rożne cele w życiu…</a:t>
            </a:r>
            <a:endParaRPr lang="pl-PL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16832"/>
            <a:ext cx="8651750" cy="4032448"/>
          </a:xfrm>
        </p:spPr>
        <p:txBody>
          <a:bodyPr numCol="2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Duże pieniądze 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Święty spokój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Stałą przyjaźń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Bliskość </a:t>
            </a:r>
            <a:r>
              <a:rPr lang="pl-PL" sz="2800" dirty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zaufanej </a:t>
            </a: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osoby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Wygodę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Dobrą pracę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Sławę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Szczęśliwą rodzinę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endParaRPr lang="pl-PL" sz="2800" dirty="0" smtClean="0">
              <a:latin typeface="Arial Narrow" panose="020B0606020202030204" pitchFamily="34" charset="0"/>
              <a:ea typeface="Batang" pitchFamily="18" charset="-127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Zdrowie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Miłość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Zbawienie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Autorytet społeczny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Ciekawe hobby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Szacunek innych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Niesamowite przeżycia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arenR"/>
              <a:defRPr/>
            </a:pPr>
            <a:r>
              <a:rPr lang="pl-PL" sz="2800" dirty="0" smtClean="0">
                <a:latin typeface="Arial Narrow" panose="020B0606020202030204" pitchFamily="34" charset="0"/>
                <a:ea typeface="Batang" pitchFamily="18" charset="-127"/>
                <a:cs typeface="Times New Roman" pitchFamily="18" charset="0"/>
              </a:rPr>
              <a:t>Podróże</a:t>
            </a:r>
          </a:p>
        </p:txBody>
      </p:sp>
      <p:sp>
        <p:nvSpPr>
          <p:cNvPr id="6148" name="pole tekstowe 6"/>
          <p:cNvSpPr txBox="1">
            <a:spLocks noChangeArrowheads="1"/>
          </p:cNvSpPr>
          <p:nvPr/>
        </p:nvSpPr>
        <p:spPr bwMode="auto">
          <a:xfrm>
            <a:off x="406399" y="5682869"/>
            <a:ext cx="84248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sz="1800" b="0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pl-PL" b="0" dirty="0" smtClean="0">
                <a:solidFill>
                  <a:schemeClr val="tx2"/>
                </a:solidFill>
                <a:latin typeface="Arial Narrow" pitchFamily="34" charset="0"/>
              </a:rPr>
              <a:t>Napisz </a:t>
            </a:r>
            <a:r>
              <a:rPr lang="pl-PL" b="0" dirty="0">
                <a:solidFill>
                  <a:schemeClr val="tx2"/>
                </a:solidFill>
                <a:latin typeface="Arial Narrow" pitchFamily="34" charset="0"/>
              </a:rPr>
              <a:t>na </a:t>
            </a:r>
            <a:r>
              <a:rPr lang="pl-PL" b="0" dirty="0" smtClean="0">
                <a:solidFill>
                  <a:schemeClr val="tx2"/>
                </a:solidFill>
                <a:latin typeface="Arial Narrow" pitchFamily="34" charset="0"/>
              </a:rPr>
              <a:t>kartce cel lub </a:t>
            </a:r>
            <a:r>
              <a:rPr lang="pl-PL" b="0" dirty="0">
                <a:solidFill>
                  <a:schemeClr val="tx2"/>
                </a:solidFill>
                <a:latin typeface="Arial Narrow" pitchFamily="34" charset="0"/>
              </a:rPr>
              <a:t>jedną wartość, która wydaje ci się najważniejsza (niekoniecznie z listy) </a:t>
            </a:r>
            <a:r>
              <a:rPr lang="pl-PL" b="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1800" b="0" dirty="0" smtClean="0">
                <a:solidFill>
                  <a:schemeClr val="tx2"/>
                </a:solidFill>
                <a:latin typeface="Arial Narrow" pitchFamily="34" charset="0"/>
              </a:rPr>
              <a:t>…………………………………………………………..</a:t>
            </a:r>
            <a:endParaRPr lang="pl-PL" sz="1800" b="0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pl-PL" sz="1800" b="0" dirty="0"/>
          </a:p>
        </p:txBody>
      </p:sp>
      <p:sp>
        <p:nvSpPr>
          <p:cNvPr id="6149" name="pole tekstowe 7"/>
          <p:cNvSpPr txBox="1">
            <a:spLocks noChangeArrowheads="1"/>
          </p:cNvSpPr>
          <p:nvPr/>
        </p:nvSpPr>
        <p:spPr bwMode="auto">
          <a:xfrm>
            <a:off x="179511" y="1196752"/>
            <a:ext cx="8856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2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pl-PL" sz="2800" dirty="0">
                <a:solidFill>
                  <a:schemeClr val="tx2"/>
                </a:solidFill>
                <a:latin typeface="Arial Narrow" pitchFamily="34" charset="0"/>
              </a:rPr>
              <a:t>Jaką </a:t>
            </a:r>
            <a:r>
              <a:rPr lang="pl-PL" sz="2800" dirty="0" smtClean="0">
                <a:solidFill>
                  <a:schemeClr val="tx2"/>
                </a:solidFill>
                <a:latin typeface="Arial Narrow" pitchFamily="34" charset="0"/>
              </a:rPr>
              <a:t>wartość </a:t>
            </a:r>
            <a:r>
              <a:rPr lang="pl-PL" sz="2800" dirty="0">
                <a:solidFill>
                  <a:schemeClr val="tx2"/>
                </a:solidFill>
                <a:latin typeface="Arial Narrow" pitchFamily="34" charset="0"/>
              </a:rPr>
              <a:t>Ty cenisz </a:t>
            </a:r>
            <a:r>
              <a:rPr lang="pl-PL" sz="2800" dirty="0" smtClean="0">
                <a:solidFill>
                  <a:schemeClr val="tx2"/>
                </a:solidFill>
                <a:latin typeface="Arial Narrow" pitchFamily="34" charset="0"/>
              </a:rPr>
              <a:t>najbardziej i jaki jest twój cel w życiu?</a:t>
            </a:r>
            <a:r>
              <a:rPr lang="pl-PL" sz="3600" dirty="0" smtClean="0">
                <a:solidFill>
                  <a:schemeClr val="tx2"/>
                </a:solidFill>
                <a:latin typeface="Arial Narrow" pitchFamily="34" charset="0"/>
              </a:rPr>
              <a:t>        </a:t>
            </a:r>
            <a:endParaRPr lang="pl-PL" sz="36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650" y="188641"/>
            <a:ext cx="8280400" cy="7920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 Cond" pitchFamily="34" charset="0"/>
              </a:rPr>
              <a:t>Pytanie: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lack Con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3"/>
            <a:ext cx="9144000" cy="5040536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z="3600" b="1" dirty="0" smtClean="0">
                <a:latin typeface="Arial Narrow" pitchFamily="34" charset="0"/>
              </a:rPr>
              <a:t>	Co jest najważniejszym  warunkiem  osiągnięcia wskazanych przez Ciebie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3600" b="1" dirty="0" smtClean="0">
                <a:latin typeface="Arial Narrow" pitchFamily="34" charset="0"/>
              </a:rPr>
              <a:t>   i wartości które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3600" b="1" dirty="0" smtClean="0">
                <a:latin typeface="Arial Narrow" pitchFamily="34" charset="0"/>
              </a:rPr>
              <a:t>   chcesz osiągnąć w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3600" b="1" dirty="0" smtClean="0">
                <a:latin typeface="Arial Narrow" pitchFamily="34" charset="0"/>
              </a:rPr>
              <a:t>  życiu? </a:t>
            </a:r>
            <a:r>
              <a:rPr lang="pl-PL" sz="2000" b="1" dirty="0" smtClean="0">
                <a:latin typeface="Arial Narrow" pitchFamily="34" charset="0"/>
              </a:rPr>
              <a:t>(z tego co sobie zaznaczyłeś)</a:t>
            </a:r>
            <a:endParaRPr lang="pl-PL" sz="1400" dirty="0" smtClean="0">
              <a:latin typeface="Arial Narrow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587" y="2564904"/>
            <a:ext cx="4530576" cy="34853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sz="45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</a:rPr>
              <a:t>Odpowiedź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968552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itchFamily="18" charset="2"/>
              <a:buNone/>
              <a:defRPr/>
            </a:pPr>
            <a:endParaRPr lang="pl-PL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pl-PL" sz="3600" b="1" dirty="0" smtClean="0">
                <a:latin typeface="Arial Narrow" pitchFamily="34" charset="0"/>
              </a:rPr>
              <a:t>Życie</a:t>
            </a:r>
            <a:r>
              <a:rPr lang="pl-PL" sz="3600" dirty="0" smtClean="0">
                <a:latin typeface="Arial Narrow" pitchFamily="34" charset="0"/>
              </a:rPr>
              <a:t> jest podstawowym </a:t>
            </a:r>
            <a:r>
              <a:rPr lang="pl-PL" sz="3600" b="1" dirty="0" smtClean="0">
                <a:latin typeface="Arial Narrow" pitchFamily="34" charset="0"/>
              </a:rPr>
              <a:t>WARUNKIEM</a:t>
            </a:r>
            <a:r>
              <a:rPr lang="pl-PL" sz="3600" dirty="0" smtClean="0">
                <a:latin typeface="Arial Narrow" pitchFamily="34" charset="0"/>
              </a:rPr>
              <a:t> osiągnięcia tych wartości i celów</a:t>
            </a:r>
            <a:r>
              <a:rPr lang="pl-PL" sz="3600" dirty="0">
                <a:latin typeface="Arial Narrow" pitchFamily="34" charset="0"/>
              </a:rPr>
              <a:t>.</a:t>
            </a:r>
            <a:endParaRPr lang="pl-PL" sz="3600" dirty="0" smtClean="0">
              <a:latin typeface="Arial Narrow" pitchFamily="34" charset="0"/>
            </a:endParaRPr>
          </a:p>
          <a:p>
            <a:pPr algn="just" eaLnBrk="1" hangingPunct="1">
              <a:buFont typeface="Wingdings 2" pitchFamily="18" charset="2"/>
              <a:buNone/>
              <a:defRPr/>
            </a:pPr>
            <a:r>
              <a:rPr lang="pl-PL" sz="3600" dirty="0" smtClean="0">
                <a:latin typeface="Arial Narrow" pitchFamily="34" charset="0"/>
              </a:rPr>
              <a:t> Dobre </a:t>
            </a:r>
            <a:r>
              <a:rPr lang="pl-PL" sz="3600" b="1" dirty="0" smtClean="0">
                <a:latin typeface="Arial Narrow" pitchFamily="34" charset="0"/>
              </a:rPr>
              <a:t>zdrowie</a:t>
            </a:r>
            <a:r>
              <a:rPr lang="pl-PL" sz="3600" dirty="0" smtClean="0">
                <a:latin typeface="Arial Narrow" pitchFamily="34" charset="0"/>
              </a:rPr>
              <a:t> wzmacnia szanse na osiągnięcie wielu celów które sobie stawiamy w życiu.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 Cond" pitchFamily="34" charset="0"/>
              </a:rPr>
              <a:t>Zagrożenia życia </a:t>
            </a:r>
            <a:r>
              <a:rPr lang="pl-PL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 Cond" pitchFamily="34" charset="0"/>
              </a:rPr>
              <a:t>i zdrowia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lack Cond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280920" cy="442535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pl-PL" sz="3300" b="1" dirty="0" smtClean="0">
                <a:latin typeface="Arial Narrow" pitchFamily="34" charset="0"/>
              </a:rPr>
              <a:t>	Co najbardziej zagraża Twojemu życiu i zdrowiu?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5400" b="1" dirty="0" smtClean="0">
                <a:latin typeface="Arial Narrow" pitchFamily="34" charset="0"/>
              </a:rPr>
              <a:t> 	</a:t>
            </a:r>
            <a:r>
              <a:rPr lang="pl-PL" sz="3300" b="1" dirty="0" smtClean="0">
                <a:latin typeface="Arial Narrow" pitchFamily="34" charset="0"/>
              </a:rPr>
              <a:t>Z jakiego powodu człowiek w młodym wieku  może najłatwiej stracić zdrowie i życie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</a:rPr>
              <a:t>ALKOHOL ETYLOWY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</a:rPr>
              <a:t>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1438"/>
            <a:ext cx="8352928" cy="482441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pl-PL" sz="2400" dirty="0" smtClean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pl-PL" sz="2400" dirty="0" smtClean="0">
              <a:latin typeface="Arial Narrow" pitchFamily="34" charset="0"/>
            </a:endParaRPr>
          </a:p>
        </p:txBody>
      </p:sp>
      <p:pic>
        <p:nvPicPr>
          <p:cNvPr id="15364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8884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122096" cy="1425575"/>
          </a:xfrm>
        </p:spPr>
        <p:txBody>
          <a:bodyPr/>
          <a:lstStyle/>
          <a:p>
            <a:pPr eaLnBrk="1" hangingPunct="1"/>
            <a:r>
              <a:rPr lang="pl-PL" dirty="0" smtClean="0"/>
              <a:t>	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4608511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endParaRPr lang="pl-PL" sz="1600" b="1" dirty="0" smtClean="0">
              <a:latin typeface="Arial Narrow" pitchFamily="34" charset="0"/>
            </a:endParaRP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Arial Narrow" pitchFamily="34" charset="0"/>
              </a:rPr>
              <a:t>	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endParaRPr lang="pl-PL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ALKOHOL ETYLOWY</a:t>
            </a:r>
            <a:r>
              <a:rPr lang="pl-PL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</a:t>
            </a:r>
            <a:r>
              <a:rPr lang="pl-PL" sz="2600" b="1" dirty="0" smtClean="0">
                <a:latin typeface="Arial Narrow" pitchFamily="34" charset="0"/>
              </a:rPr>
              <a:t>może nas zabić, gdy jest go za dużo w organizmie.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2600" b="1" dirty="0" smtClean="0">
                <a:latin typeface="Arial Narrow" pitchFamily="34" charset="0"/>
              </a:rPr>
              <a:t>Przeciętny dorosły człowiek może STRACIĆ ŻYCIE już od </a:t>
            </a:r>
            <a:r>
              <a:rPr lang="pl-PL" sz="2600" b="1" dirty="0" smtClean="0">
                <a:solidFill>
                  <a:srgbClr val="FF0000"/>
                </a:solidFill>
                <a:latin typeface="Arial Narrow" pitchFamily="34" charset="0"/>
              </a:rPr>
              <a:t>3,5</a:t>
            </a:r>
            <a:r>
              <a:rPr lang="pl-PL" sz="2600" b="1" dirty="0">
                <a:latin typeface="Arial Narrow" pitchFamily="34" charset="0"/>
              </a:rPr>
              <a:t> </a:t>
            </a:r>
            <a:r>
              <a:rPr lang="pl-PL" sz="2600" b="1" dirty="0" smtClean="0">
                <a:latin typeface="Arial Narrow" pitchFamily="34" charset="0"/>
              </a:rPr>
              <a:t>promila, czyli od stężenia 3,5 grama alkoholu etylowego na decymetr  sześcienny (litr) płynów ciała.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2600" b="1" dirty="0" smtClean="0">
                <a:latin typeface="Arial Narrow" pitchFamily="34" charset="0"/>
              </a:rPr>
              <a:t>W Polsce rocznie traci życie z powodu przedawkowania alkoholu KILKASET osób.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pl-PL" sz="2600" b="1" dirty="0" smtClean="0">
              <a:latin typeface="Arial Narrow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2600" b="1" dirty="0" smtClean="0">
                <a:latin typeface="Arial Narrow" pitchFamily="34" charset="0"/>
              </a:rPr>
              <a:t>DLA DZIECI I LUDZI MŁODYCH ta granica jest niżs</a:t>
            </a:r>
            <a:r>
              <a:rPr lang="pl-PL" sz="2400" b="1" dirty="0" smtClean="0">
                <a:latin typeface="Arial Narrow" pitchFamily="34" charset="0"/>
              </a:rPr>
              <a:t>za – 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pl-PL" sz="2400" b="1" dirty="0" smtClean="0">
                <a:latin typeface="Arial Narrow" pitchFamily="34" charset="0"/>
              </a:rPr>
              <a:t>    nawet </a:t>
            </a:r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1,5</a:t>
            </a:r>
            <a:r>
              <a:rPr lang="pl-PL" sz="2400" b="1" dirty="0" smtClean="0">
                <a:latin typeface="Arial Narrow" pitchFamily="34" charset="0"/>
              </a:rPr>
              <a:t> promila stanowi zagrożenie. 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421196" y="483284"/>
            <a:ext cx="8229600" cy="1252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 Cond" pitchFamily="34" charset="0"/>
              </a:rPr>
              <a:t>CZY ALKOHOL ETYLOWY JEST TRUCIZNĄ?</a:t>
            </a:r>
          </a:p>
          <a:p>
            <a:pPr fontAlgn="auto">
              <a:spcAft>
                <a:spcPts val="0"/>
              </a:spcAft>
              <a:defRPr/>
            </a:pPr>
            <a:endParaRPr lang="pl-PL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lack Cond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Black Cond" pitchFamily="34" charset="0"/>
              </a:rPr>
              <a:t>TAK JEST TRUCIZNĄ</a:t>
            </a:r>
            <a:endParaRPr lang="pl-PL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Black Con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539750" y="765175"/>
            <a:ext cx="2159000" cy="7762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71600" y="1"/>
            <a:ext cx="4968552" cy="9087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yriad Pro Black Cond" pitchFamily="34" charset="0"/>
                <a:ea typeface="Microsoft YaHei" charset="-122"/>
              </a:rPr>
              <a:t>	Alkohol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4344" y="1398646"/>
            <a:ext cx="8496944" cy="525688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pl-PL" b="1" dirty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Ogromnie zwiększa możliwość </a:t>
            </a:r>
            <a:r>
              <a:rPr lang="pl-PL" b="1" dirty="0" smtClean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wypadków                                                    (13% wypadków drogowych)</a:t>
            </a:r>
            <a:endParaRPr lang="pl-PL" b="1" dirty="0">
              <a:solidFill>
                <a:srgbClr val="000000"/>
              </a:solidFill>
              <a:latin typeface="Arial Narrow" pitchFamily="34" charset="0"/>
              <a:ea typeface="Microsoft YaHei" charset="-122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endParaRPr lang="pl-PL" b="1" dirty="0" smtClean="0">
              <a:solidFill>
                <a:srgbClr val="000000"/>
              </a:solidFill>
              <a:latin typeface="Arial Narrow" pitchFamily="34" charset="0"/>
              <a:ea typeface="Microsoft YaHei" charset="-122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pl-PL" b="1" dirty="0" smtClean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Zwiększa </a:t>
            </a:r>
            <a:r>
              <a:rPr lang="pl-PL" b="1" dirty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zagrożenie przemocą, użycie broni, bójki, zabójstwa…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endParaRPr lang="pl-PL" b="1" dirty="0">
              <a:solidFill>
                <a:srgbClr val="000000"/>
              </a:solidFill>
              <a:latin typeface="Arial Narrow" pitchFamily="34" charset="0"/>
              <a:ea typeface="Microsoft YaHei" charset="-122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pl-PL" b="1" dirty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Powoduje liczne choroby, w tym aż 11% wszystkich nowotworów ma tło alkoholowe…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endParaRPr lang="pl-PL" b="1" dirty="0">
              <a:solidFill>
                <a:srgbClr val="000000"/>
              </a:solidFill>
              <a:latin typeface="Arial Narrow" pitchFamily="34" charset="0"/>
              <a:ea typeface="Microsoft YaHei" charset="-122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pl-PL" b="1" dirty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Powoduje nadciśnienie i groźne choroby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pl-PL" b="1" dirty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układu krążenia…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endParaRPr lang="pl-PL" b="1" dirty="0">
              <a:solidFill>
                <a:srgbClr val="000000"/>
              </a:solidFill>
              <a:latin typeface="Arial Narrow" pitchFamily="34" charset="0"/>
              <a:ea typeface="Microsoft YaHei" charset="-122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pl-PL" b="1" dirty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Wywołuje psychozy…</a:t>
            </a: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endParaRPr lang="pl-PL" b="1" dirty="0">
              <a:solidFill>
                <a:srgbClr val="000000"/>
              </a:solidFill>
              <a:latin typeface="Arial Narrow" pitchFamily="34" charset="0"/>
              <a:ea typeface="Microsoft YaHei" charset="-122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buClrTx/>
              <a:buSzPct val="95000"/>
              <a:buFontTx/>
              <a:buNone/>
              <a:tabLst>
                <a:tab pos="639763" algn="l"/>
                <a:tab pos="1554163" algn="l"/>
                <a:tab pos="2468563" algn="l"/>
                <a:tab pos="3382963" algn="l"/>
                <a:tab pos="4297363" algn="l"/>
                <a:tab pos="5211763" algn="l"/>
                <a:tab pos="6126163" algn="l"/>
                <a:tab pos="7040563" algn="l"/>
                <a:tab pos="7954963" algn="l"/>
                <a:tab pos="8869363" algn="l"/>
                <a:tab pos="9783763" algn="l"/>
              </a:tabLst>
            </a:pPr>
            <a:r>
              <a:rPr lang="pl-PL" b="1" dirty="0">
                <a:solidFill>
                  <a:srgbClr val="000000"/>
                </a:solidFill>
                <a:latin typeface="Arial Narrow" pitchFamily="34" charset="0"/>
                <a:ea typeface="Microsoft YaHei" charset="-122"/>
              </a:rPr>
              <a:t>Sprzyja samobójstwom…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188" y="4462463"/>
            <a:ext cx="3706812" cy="2468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6" name="Picture 2" descr="C:\Users\aro\Pictures\imagesF9R3J1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813" y="110887"/>
            <a:ext cx="2057844" cy="20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35523</TotalTime>
  <Words>270</Words>
  <Application>Microsoft Office PowerPoint</Application>
  <PresentationFormat>Pokaz na ekranie (4:3)</PresentationFormat>
  <Paragraphs>81</Paragraphs>
  <Slides>15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 Unicode MS</vt:lpstr>
      <vt:lpstr>Batang</vt:lpstr>
      <vt:lpstr>Microsoft YaHei</vt:lpstr>
      <vt:lpstr>Arial</vt:lpstr>
      <vt:lpstr>Arial Narrow</vt:lpstr>
      <vt:lpstr>Calibri</vt:lpstr>
      <vt:lpstr>Myriad Pro Black Cond</vt:lpstr>
      <vt:lpstr>Times New Roman</vt:lpstr>
      <vt:lpstr>Wingdings 2</vt:lpstr>
      <vt:lpstr>Motyw pakietu Office</vt:lpstr>
      <vt:lpstr>   UZALEŻNIENIA ALKOHOL        PSSE Staszów   </vt:lpstr>
      <vt:lpstr>Alkohol, tytoń, narkotyki:  pomagają w życiu czy go niszczy?</vt:lpstr>
      <vt:lpstr>Ankieta  Ludzie cenią różne wartości i pragną osiągać rożne cele w życiu…</vt:lpstr>
      <vt:lpstr>Pytanie:</vt:lpstr>
      <vt:lpstr>Odpowiedź</vt:lpstr>
      <vt:lpstr>Zagrożenia życia i zdrowia</vt:lpstr>
      <vt:lpstr>ALKOHOL ETYLOWY!</vt:lpstr>
      <vt:lpstr> </vt:lpstr>
      <vt:lpstr>Prezentacja programu PowerPoint</vt:lpstr>
      <vt:lpstr>Choroba Alkoholowa</vt:lpstr>
      <vt:lpstr>Choroba Alkoholowa</vt:lpstr>
      <vt:lpstr>Czy to możliwe, aby osoby w młodym wieku miały problemy alkoholowe?</vt:lpstr>
      <vt:lpstr>Bardzo ważne !</vt:lpstr>
      <vt:lpstr>Pamiętaj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AMFETAMINA</dc:title>
  <dc:creator>r</dc:creator>
  <cp:lastModifiedBy>Dy</cp:lastModifiedBy>
  <cp:revision>133</cp:revision>
  <cp:lastPrinted>1601-01-01T00:00:00Z</cp:lastPrinted>
  <dcterms:created xsi:type="dcterms:W3CDTF">1601-01-01T00:00:00Z</dcterms:created>
  <dcterms:modified xsi:type="dcterms:W3CDTF">2020-05-09T11:41:28Z</dcterms:modified>
</cp:coreProperties>
</file>